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9" r:id="rId4"/>
    <p:sldId id="277" r:id="rId5"/>
    <p:sldId id="268" r:id="rId6"/>
    <p:sldId id="276" r:id="rId7"/>
    <p:sldId id="292" r:id="rId8"/>
    <p:sldId id="278" r:id="rId9"/>
    <p:sldId id="288" r:id="rId10"/>
    <p:sldId id="289" r:id="rId11"/>
    <p:sldId id="291" r:id="rId12"/>
    <p:sldId id="293" r:id="rId13"/>
    <p:sldId id="285" r:id="rId14"/>
    <p:sldId id="281" r:id="rId15"/>
    <p:sldId id="274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24" autoAdjust="0"/>
  </p:normalViewPr>
  <p:slideViewPr>
    <p:cSldViewPr>
      <p:cViewPr>
        <p:scale>
          <a:sx n="80" d="100"/>
          <a:sy n="80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FEA33-CD45-4924-BE42-D4552A22679D}" type="datetimeFigureOut">
              <a:rPr lang="cs-CZ"/>
              <a:pPr>
                <a:defRPr/>
              </a:pPr>
              <a:t>23.10.2013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8FFC4-99C9-4B47-A95E-2DB97B204F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1E6F5-86C5-45E1-BD42-79D5DD0EC0FC}" type="datetimeFigureOut">
              <a:rPr lang="cs-CZ"/>
              <a:pPr>
                <a:defRPr/>
              </a:pPr>
              <a:t>23.10.2013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65687-36F7-4136-9B9E-50A082E8F4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65A83-C4AE-4478-A7E7-D658005493FC}" type="datetimeFigureOut">
              <a:rPr lang="cs-CZ"/>
              <a:pPr>
                <a:defRPr/>
              </a:pPr>
              <a:t>23.10.2013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E333F-EDEE-4CD9-8A5B-6DD9311468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6539F-FD82-4527-9D31-F6A2164E4089}" type="datetimeFigureOut">
              <a:rPr lang="cs-CZ"/>
              <a:pPr>
                <a:defRPr/>
              </a:pPr>
              <a:t>23.10.2013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0C89A-F954-468B-86D0-183C172822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2F8C-C7D1-40F0-8416-3892254D51F8}" type="datetimeFigureOut">
              <a:rPr lang="cs-CZ"/>
              <a:pPr>
                <a:defRPr/>
              </a:pPr>
              <a:t>23.10.2013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FB6C2-A3B7-49C8-A080-369F3F3050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76E0-EC36-4BF1-95EB-16948A1E09B5}" type="datetimeFigureOut">
              <a:rPr lang="cs-CZ"/>
              <a:pPr>
                <a:defRPr/>
              </a:pPr>
              <a:t>23.10.2013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80DFD-2ACE-4C3A-BE81-5D131B2E49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F3503-1D6C-4986-99CE-15443A5A1DC8}" type="datetimeFigureOut">
              <a:rPr lang="cs-CZ"/>
              <a:pPr>
                <a:defRPr/>
              </a:pPr>
              <a:t>23.10.2013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11EDE-2469-4438-A28D-8F5BE1F12F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684F9-327D-40C8-94EE-AFE1B81C84A9}" type="datetimeFigureOut">
              <a:rPr lang="cs-CZ"/>
              <a:pPr>
                <a:defRPr/>
              </a:pPr>
              <a:t>23.10.2013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2A408-FDC0-4A82-87DF-B5CFB9D7D3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65870-6FCF-4318-8AD8-E77F4FD44862}" type="datetimeFigureOut">
              <a:rPr lang="cs-CZ"/>
              <a:pPr>
                <a:defRPr/>
              </a:pPr>
              <a:t>23.10.2013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D4DAA-7F3B-42DE-8D9B-C58122C536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93F88-0555-4FC7-9047-DBDF1B8F21B3}" type="datetimeFigureOut">
              <a:rPr lang="cs-CZ"/>
              <a:pPr>
                <a:defRPr/>
              </a:pPr>
              <a:t>23.10.2013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DDA48-3930-4B3A-9AEA-26C2CC8988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15C77-ABFF-4FD9-A09A-078E40CBAC60}" type="datetimeFigureOut">
              <a:rPr lang="cs-CZ"/>
              <a:pPr>
                <a:defRPr/>
              </a:pPr>
              <a:t>23.10.2013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04CAB-A8D6-4789-B1F6-3D1D452B83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0155C8-F660-40FA-BCC1-0D1772018423}" type="datetimeFigureOut">
              <a:rPr lang="cs-CZ"/>
              <a:pPr>
                <a:defRPr/>
              </a:pPr>
              <a:t>23.10.2013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ECF526-33FC-4DC2-BAB3-F30823A017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2988" y="2130425"/>
            <a:ext cx="7415212" cy="1730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sz="4800" b="1" dirty="0" smtClean="0"/>
              <a:t>Zkušenosti z měření PMD podél optických tras</a:t>
            </a:r>
            <a:r>
              <a:rPr lang="cs-CZ" sz="4800" dirty="0" smtClean="0"/>
              <a:t> </a:t>
            </a:r>
            <a:endParaRPr lang="cs-CZ" sz="49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600" b="1" dirty="0" smtClean="0">
                <a:solidFill>
                  <a:srgbClr val="0070C0"/>
                </a:solidFill>
              </a:rPr>
              <a:t>Bc. Anna Biernátová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5" name="Obdélník 4"/>
          <p:cNvSpPr/>
          <p:nvPr/>
        </p:nvSpPr>
        <p:spPr bwMode="auto">
          <a:xfrm rot="16200000">
            <a:off x="-2901156" y="2864643"/>
            <a:ext cx="6858000" cy="11287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  <a:cs typeface="Arial" pitchFamily="34" charset="0"/>
              </a:rPr>
              <a:t>    SITEL, spol. s r.o.</a:t>
            </a:r>
          </a:p>
        </p:txBody>
      </p:sp>
      <p:pic>
        <p:nvPicPr>
          <p:cNvPr id="8" name="Obrázek 12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333375"/>
            <a:ext cx="1314450" cy="71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3554" name="Zástupný symbol pro obsah 3"/>
          <p:cNvSpPr>
            <a:spLocks noGrp="1"/>
          </p:cNvSpPr>
          <p:nvPr>
            <p:ph sz="half" idx="2"/>
          </p:nvPr>
        </p:nvSpPr>
        <p:spPr>
          <a:xfrm>
            <a:off x="1908175" y="1600200"/>
            <a:ext cx="6778625" cy="2189163"/>
          </a:xfrm>
        </p:spPr>
        <p:txBody>
          <a:bodyPr/>
          <a:lstStyle/>
          <a:p>
            <a:r>
              <a:rPr lang="cs-CZ" sz="2000" dirty="0" smtClean="0"/>
              <a:t>Nová trasa</a:t>
            </a:r>
          </a:p>
          <a:p>
            <a:r>
              <a:rPr lang="cs-CZ" sz="2000" dirty="0" smtClean="0"/>
              <a:t>Celkové PMD měřeného úseku trasy (cca 65 km) je 0,361 </a:t>
            </a:r>
            <a:r>
              <a:rPr lang="cs-CZ" sz="2000" dirty="0" err="1" smtClean="0"/>
              <a:t>ps</a:t>
            </a:r>
            <a:r>
              <a:rPr lang="cs-CZ" sz="2000" dirty="0" smtClean="0"/>
              <a:t> =&gt; PMD je v pořádku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3284538"/>
            <a:ext cx="7593013" cy="2449512"/>
          </a:xfrm>
        </p:spPr>
      </p:pic>
      <p:grpSp>
        <p:nvGrpSpPr>
          <p:cNvPr id="23556" name="Skupina 10"/>
          <p:cNvGrpSpPr>
            <a:grpSpLocks/>
          </p:cNvGrpSpPr>
          <p:nvPr/>
        </p:nvGrpSpPr>
        <p:grpSpPr bwMode="auto">
          <a:xfrm>
            <a:off x="-36513" y="0"/>
            <a:ext cx="9180513" cy="6858000"/>
            <a:chOff x="-36513" y="0"/>
            <a:chExt cx="9180513" cy="6858000"/>
          </a:xfrm>
        </p:grpSpPr>
        <p:sp>
          <p:nvSpPr>
            <p:cNvPr id="7" name="Obdélník 6"/>
            <p:cNvSpPr/>
            <p:nvPr/>
          </p:nvSpPr>
          <p:spPr>
            <a:xfrm>
              <a:off x="1116013" y="549275"/>
              <a:ext cx="8027987" cy="6477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3200" b="1" dirty="0">
                  <a:solidFill>
                    <a:srgbClr val="0000FF"/>
                  </a:solidFill>
                  <a:cs typeface="Arial" pitchFamily="34" charset="0"/>
                </a:rPr>
                <a:t>PŘÍKLAD: NOVÁ TRASA </a:t>
              </a:r>
            </a:p>
          </p:txBody>
        </p:sp>
        <p:grpSp>
          <p:nvGrpSpPr>
            <p:cNvPr id="23558" name="Skupina 20"/>
            <p:cNvGrpSpPr>
              <a:grpSpLocks/>
            </p:cNvGrpSpPr>
            <p:nvPr/>
          </p:nvGrpSpPr>
          <p:grpSpPr bwMode="auto">
            <a:xfrm>
              <a:off x="-36513" y="0"/>
              <a:ext cx="9019536" cy="6858000"/>
              <a:chOff x="-36511" y="-7"/>
              <a:chExt cx="9022159" cy="6858006"/>
            </a:xfrm>
          </p:grpSpPr>
          <p:sp>
            <p:nvSpPr>
              <p:cNvPr id="9" name="Obdélník 8"/>
              <p:cNvSpPr/>
              <p:nvPr/>
            </p:nvSpPr>
            <p:spPr>
              <a:xfrm rot="16200000">
                <a:off x="-2900993" y="2864475"/>
                <a:ext cx="6858006" cy="112904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b="1" dirty="0">
                    <a:solidFill>
                      <a:schemeClr val="bg1"/>
                    </a:solidFill>
                    <a:cs typeface="Arial" pitchFamily="34" charset="0"/>
                  </a:rPr>
                  <a:t>    SITEL, spol. s r.o.</a:t>
                </a:r>
              </a:p>
            </p:txBody>
          </p:sp>
          <p:pic>
            <p:nvPicPr>
              <p:cNvPr id="10" name="Obrázek 12" descr="LOGO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71456" y="476243"/>
                <a:ext cx="1314832" cy="72072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4578" name="Zástupný symbol pro obsah 16"/>
          <p:cNvSpPr>
            <a:spLocks noGrp="1"/>
          </p:cNvSpPr>
          <p:nvPr>
            <p:ph idx="1"/>
          </p:nvPr>
        </p:nvSpPr>
        <p:spPr>
          <a:xfrm>
            <a:off x="1042988" y="1600200"/>
            <a:ext cx="7643812" cy="4525963"/>
          </a:xfrm>
        </p:spPr>
        <p:txBody>
          <a:bodyPr/>
          <a:lstStyle/>
          <a:p>
            <a:r>
              <a:rPr lang="cs-CZ" sz="2000" dirty="0" smtClean="0"/>
              <a:t>V tomto příkladu je náměr dvou různých typů „starých“ kabelů, vzájemně propojených v optické spojce ve vzdálenosti cca 18 km od počátku trasy</a:t>
            </a:r>
          </a:p>
        </p:txBody>
      </p:sp>
      <p:grpSp>
        <p:nvGrpSpPr>
          <p:cNvPr id="24579" name="Skupina 10"/>
          <p:cNvGrpSpPr>
            <a:grpSpLocks/>
          </p:cNvGrpSpPr>
          <p:nvPr/>
        </p:nvGrpSpPr>
        <p:grpSpPr bwMode="auto">
          <a:xfrm>
            <a:off x="-36513" y="0"/>
            <a:ext cx="9180513" cy="6858000"/>
            <a:chOff x="-36513" y="0"/>
            <a:chExt cx="9180513" cy="6858000"/>
          </a:xfrm>
        </p:grpSpPr>
        <p:sp>
          <p:nvSpPr>
            <p:cNvPr id="6" name="Obdélník 5"/>
            <p:cNvSpPr/>
            <p:nvPr/>
          </p:nvSpPr>
          <p:spPr>
            <a:xfrm>
              <a:off x="1116013" y="620713"/>
              <a:ext cx="8027987" cy="5762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2000" b="1" dirty="0">
                  <a:solidFill>
                    <a:srgbClr val="0000FF"/>
                  </a:solidFill>
                  <a:cs typeface="Arial" pitchFamily="34" charset="0"/>
                </a:rPr>
                <a:t>PŘÍKLAD: DVA RŮZNÉ TYPY KABELŮ</a:t>
              </a:r>
            </a:p>
          </p:txBody>
        </p:sp>
        <p:grpSp>
          <p:nvGrpSpPr>
            <p:cNvPr id="24582" name="Skupina 20"/>
            <p:cNvGrpSpPr>
              <a:grpSpLocks/>
            </p:cNvGrpSpPr>
            <p:nvPr/>
          </p:nvGrpSpPr>
          <p:grpSpPr bwMode="auto">
            <a:xfrm>
              <a:off x="-36513" y="0"/>
              <a:ext cx="9019536" cy="6858000"/>
              <a:chOff x="-36511" y="-7"/>
              <a:chExt cx="9022159" cy="6858006"/>
            </a:xfrm>
          </p:grpSpPr>
          <p:sp>
            <p:nvSpPr>
              <p:cNvPr id="8" name="Obdélník 7"/>
              <p:cNvSpPr/>
              <p:nvPr/>
            </p:nvSpPr>
            <p:spPr>
              <a:xfrm rot="16200000">
                <a:off x="-2900993" y="2864475"/>
                <a:ext cx="6858006" cy="112904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b="1" dirty="0">
                    <a:solidFill>
                      <a:schemeClr val="bg1"/>
                    </a:solidFill>
                    <a:cs typeface="Arial" pitchFamily="34" charset="0"/>
                  </a:rPr>
                  <a:t>    SITEL, spol. s r.o.</a:t>
                </a:r>
              </a:p>
            </p:txBody>
          </p:sp>
          <p:pic>
            <p:nvPicPr>
              <p:cNvPr id="9" name="Obrázek 12" descr="LOGO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671456" y="476243"/>
                <a:ext cx="1314832" cy="72072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708275"/>
            <a:ext cx="767715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r>
              <a:rPr lang="cs-CZ" sz="2000" dirty="0" smtClean="0"/>
              <a:t>Příklad měření s vysokým PMD, měření tohoto vlákna trvalo 1 hodinu</a:t>
            </a:r>
            <a:endParaRPr lang="cs-CZ" sz="2000" dirty="0"/>
          </a:p>
        </p:txBody>
      </p:sp>
      <p:grpSp>
        <p:nvGrpSpPr>
          <p:cNvPr id="5" name="Skupina 10"/>
          <p:cNvGrpSpPr>
            <a:grpSpLocks/>
          </p:cNvGrpSpPr>
          <p:nvPr/>
        </p:nvGrpSpPr>
        <p:grpSpPr bwMode="auto">
          <a:xfrm>
            <a:off x="-36513" y="0"/>
            <a:ext cx="9180513" cy="6858000"/>
            <a:chOff x="-36513" y="0"/>
            <a:chExt cx="9180513" cy="6858000"/>
          </a:xfrm>
        </p:grpSpPr>
        <p:sp>
          <p:nvSpPr>
            <p:cNvPr id="6" name="Obdélník 5"/>
            <p:cNvSpPr/>
            <p:nvPr/>
          </p:nvSpPr>
          <p:spPr>
            <a:xfrm>
              <a:off x="1116013" y="549275"/>
              <a:ext cx="8027987" cy="6477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2400" b="1" dirty="0">
                  <a:solidFill>
                    <a:srgbClr val="0000FF"/>
                  </a:solidFill>
                  <a:cs typeface="Arial" pitchFamily="34" charset="0"/>
                </a:rPr>
                <a:t>POLARIZAČNÍ DISPERZE PODÉL CELÉHO VLÁKNA</a:t>
              </a:r>
            </a:p>
          </p:txBody>
        </p:sp>
        <p:grpSp>
          <p:nvGrpSpPr>
            <p:cNvPr id="7" name="Skupina 20"/>
            <p:cNvGrpSpPr>
              <a:grpSpLocks/>
            </p:cNvGrpSpPr>
            <p:nvPr/>
          </p:nvGrpSpPr>
          <p:grpSpPr bwMode="auto">
            <a:xfrm>
              <a:off x="-36513" y="0"/>
              <a:ext cx="9019536" cy="6858000"/>
              <a:chOff x="-36511" y="-7"/>
              <a:chExt cx="9022159" cy="6858006"/>
            </a:xfrm>
          </p:grpSpPr>
          <p:sp>
            <p:nvSpPr>
              <p:cNvPr id="8" name="Obdélník 7"/>
              <p:cNvSpPr/>
              <p:nvPr/>
            </p:nvSpPr>
            <p:spPr>
              <a:xfrm rot="16200000">
                <a:off x="-2900993" y="2864475"/>
                <a:ext cx="6858006" cy="112904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b="1" dirty="0">
                    <a:solidFill>
                      <a:schemeClr val="bg1"/>
                    </a:solidFill>
                    <a:cs typeface="Arial" pitchFamily="34" charset="0"/>
                  </a:rPr>
                  <a:t>    SITEL, spol. s r.o.</a:t>
                </a:r>
              </a:p>
            </p:txBody>
          </p:sp>
          <p:pic>
            <p:nvPicPr>
              <p:cNvPr id="9" name="Obrázek 12" descr="LOGO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671456" y="476243"/>
                <a:ext cx="1314832" cy="72072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564904"/>
            <a:ext cx="7088317" cy="318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5602" name="Zástupný symbol pro obsah 11"/>
          <p:cNvSpPr>
            <a:spLocks noGrp="1"/>
          </p:cNvSpPr>
          <p:nvPr>
            <p:ph idx="1"/>
          </p:nvPr>
        </p:nvSpPr>
        <p:spPr>
          <a:xfrm>
            <a:off x="900113" y="1600200"/>
            <a:ext cx="7786687" cy="4525963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cs-CZ" b="1" smtClean="0"/>
              <a:t>Bezpečnost optických přenosových sítí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cs-CZ" b="1" smtClean="0"/>
              <a:t>a vývoj optických součástek pro silovou energetiku a energovody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cs-CZ" b="1" smtClean="0"/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cs-CZ" sz="2400" smtClean="0"/>
              <a:t>Vznik projektu v rámci programu TA ČR – podpora aplikovaného výzkumu a experimentálního vývoje ALFA .</a:t>
            </a:r>
          </a:p>
          <a:p>
            <a:endParaRPr lang="cs-CZ" smtClean="0"/>
          </a:p>
        </p:txBody>
      </p:sp>
      <p:grpSp>
        <p:nvGrpSpPr>
          <p:cNvPr id="25603" name="Skupina 10"/>
          <p:cNvGrpSpPr>
            <a:grpSpLocks/>
          </p:cNvGrpSpPr>
          <p:nvPr/>
        </p:nvGrpSpPr>
        <p:grpSpPr bwMode="auto">
          <a:xfrm>
            <a:off x="-36513" y="0"/>
            <a:ext cx="9180513" cy="6858000"/>
            <a:chOff x="-36513" y="0"/>
            <a:chExt cx="9180513" cy="6858000"/>
          </a:xfrm>
        </p:grpSpPr>
        <p:sp>
          <p:nvSpPr>
            <p:cNvPr id="5" name="Obdélník 4"/>
            <p:cNvSpPr/>
            <p:nvPr/>
          </p:nvSpPr>
          <p:spPr>
            <a:xfrm>
              <a:off x="1116013" y="549275"/>
              <a:ext cx="8027987" cy="6477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3600" b="1" dirty="0">
                  <a:solidFill>
                    <a:srgbClr val="0000FF"/>
                  </a:solidFill>
                  <a:cs typeface="Arial" pitchFamily="34" charset="0"/>
                </a:rPr>
                <a:t>PROPOJENÍ TEORIE A PRAXE</a:t>
              </a:r>
            </a:p>
          </p:txBody>
        </p:sp>
        <p:grpSp>
          <p:nvGrpSpPr>
            <p:cNvPr id="25607" name="Skupina 20"/>
            <p:cNvGrpSpPr>
              <a:grpSpLocks/>
            </p:cNvGrpSpPr>
            <p:nvPr/>
          </p:nvGrpSpPr>
          <p:grpSpPr bwMode="auto">
            <a:xfrm>
              <a:off x="-36513" y="0"/>
              <a:ext cx="9019536" cy="6858000"/>
              <a:chOff x="-36511" y="-7"/>
              <a:chExt cx="9022159" cy="6858006"/>
            </a:xfrm>
          </p:grpSpPr>
          <p:sp>
            <p:nvSpPr>
              <p:cNvPr id="7" name="Obdélník 6"/>
              <p:cNvSpPr/>
              <p:nvPr/>
            </p:nvSpPr>
            <p:spPr>
              <a:xfrm rot="16200000">
                <a:off x="-2900993" y="2864475"/>
                <a:ext cx="6858006" cy="112904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b="1" dirty="0">
                    <a:solidFill>
                      <a:schemeClr val="bg1"/>
                    </a:solidFill>
                    <a:cs typeface="Arial" pitchFamily="34" charset="0"/>
                  </a:rPr>
                  <a:t>    SITEL, spol. s r.o.</a:t>
                </a:r>
              </a:p>
            </p:txBody>
          </p:sp>
          <p:pic>
            <p:nvPicPr>
              <p:cNvPr id="8" name="Obrázek 12" descr="LOGO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671456" y="476243"/>
                <a:ext cx="1314832" cy="72072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25604" name="Picture 68" descr="Alfa_logoty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724400"/>
            <a:ext cx="2952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7" descr="tacr_logo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4724400"/>
            <a:ext cx="40386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6626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600200"/>
            <a:ext cx="3529012" cy="5257800"/>
          </a:xfrm>
        </p:spPr>
        <p:txBody>
          <a:bodyPr/>
          <a:lstStyle/>
          <a:p>
            <a:r>
              <a:rPr lang="cs-CZ" sz="2000" smtClean="0"/>
              <a:t>Polygon na střešním ochozu ČVUT (reálné podmínky ve venkovním prostředí)</a:t>
            </a:r>
          </a:p>
          <a:p>
            <a:r>
              <a:rPr lang="cs-CZ" sz="2000" smtClean="0"/>
              <a:t>Čtyři trasy se stejnými kabely, u nichž jsou vlákna provařena ve spojce a vzájemně prosmyčkována</a:t>
            </a:r>
          </a:p>
          <a:p>
            <a:r>
              <a:rPr lang="cs-CZ" sz="2000" smtClean="0"/>
              <a:t>Polygon je vytvořen z kabelů Alcatel, vytažených po povodni z metra (velkou vodou však zasažené nebyly) </a:t>
            </a:r>
          </a:p>
          <a:p>
            <a:r>
              <a:rPr lang="cs-CZ" sz="2000" smtClean="0"/>
              <a:t>Další polygon s původními kabely Kabex Holýšov se připravuje v pražském metru</a:t>
            </a:r>
          </a:p>
          <a:p>
            <a:pPr>
              <a:buFont typeface="Arial" charset="0"/>
              <a:buNone/>
            </a:pPr>
            <a:endParaRPr lang="cs-CZ" smtClean="0"/>
          </a:p>
        </p:txBody>
      </p:sp>
      <p:sp>
        <p:nvSpPr>
          <p:cNvPr id="26627" name="Zástupný symbol pro obsah 13"/>
          <p:cNvSpPr>
            <a:spLocks noGrp="1"/>
          </p:cNvSpPr>
          <p:nvPr>
            <p:ph sz="half" idx="2"/>
          </p:nvPr>
        </p:nvSpPr>
        <p:spPr>
          <a:xfrm>
            <a:off x="5580063" y="1600200"/>
            <a:ext cx="3106737" cy="4525963"/>
          </a:xfrm>
        </p:spPr>
        <p:txBody>
          <a:bodyPr/>
          <a:lstStyle/>
          <a:p>
            <a:endParaRPr lang="cs-CZ" smtClean="0"/>
          </a:p>
        </p:txBody>
      </p:sp>
      <p:grpSp>
        <p:nvGrpSpPr>
          <p:cNvPr id="26628" name="Skupina 10"/>
          <p:cNvGrpSpPr>
            <a:grpSpLocks/>
          </p:cNvGrpSpPr>
          <p:nvPr/>
        </p:nvGrpSpPr>
        <p:grpSpPr bwMode="auto">
          <a:xfrm>
            <a:off x="-36513" y="0"/>
            <a:ext cx="9180513" cy="6858000"/>
            <a:chOff x="-36513" y="0"/>
            <a:chExt cx="9180513" cy="6858000"/>
          </a:xfrm>
        </p:grpSpPr>
        <p:sp>
          <p:nvSpPr>
            <p:cNvPr id="5" name="Obdélník 4"/>
            <p:cNvSpPr/>
            <p:nvPr/>
          </p:nvSpPr>
          <p:spPr>
            <a:xfrm>
              <a:off x="1116013" y="620713"/>
              <a:ext cx="8027987" cy="6492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2400" b="1" dirty="0">
                  <a:solidFill>
                    <a:srgbClr val="0000FF"/>
                  </a:solidFill>
                  <a:cs typeface="Arial" pitchFamily="34" charset="0"/>
                </a:rPr>
                <a:t>PROJEKT SLEDOVÁNÍ STÁRNUTÍ OPTICKÝCH VLÁKEN</a:t>
              </a:r>
            </a:p>
          </p:txBody>
        </p:sp>
        <p:grpSp>
          <p:nvGrpSpPr>
            <p:cNvPr id="26632" name="Skupina 20"/>
            <p:cNvGrpSpPr>
              <a:grpSpLocks/>
            </p:cNvGrpSpPr>
            <p:nvPr/>
          </p:nvGrpSpPr>
          <p:grpSpPr bwMode="auto">
            <a:xfrm>
              <a:off x="-36513" y="0"/>
              <a:ext cx="9180512" cy="6858000"/>
              <a:chOff x="-36511" y="-7"/>
              <a:chExt cx="9183182" cy="6858006"/>
            </a:xfrm>
          </p:grpSpPr>
          <p:sp>
            <p:nvSpPr>
              <p:cNvPr id="7" name="Obdélník 6"/>
              <p:cNvSpPr/>
              <p:nvPr/>
            </p:nvSpPr>
            <p:spPr>
              <a:xfrm rot="16200000">
                <a:off x="-2900993" y="2864475"/>
                <a:ext cx="6858006" cy="112904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b="1" dirty="0">
                    <a:solidFill>
                      <a:schemeClr val="bg1"/>
                    </a:solidFill>
                    <a:cs typeface="Arial" pitchFamily="34" charset="0"/>
                  </a:rPr>
                  <a:t>    SITEL, spol. s r.o.</a:t>
                </a:r>
              </a:p>
            </p:txBody>
          </p:sp>
          <p:pic>
            <p:nvPicPr>
              <p:cNvPr id="8" name="Obrázek 12" descr="LOGO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831840" y="476243"/>
                <a:ext cx="1314832" cy="72072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26629" name="Zástupný symbol pro obsah 6" descr="SAM_283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412875"/>
            <a:ext cx="34559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Zástupný symbol pro obsah 5" descr="SAM_270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068638"/>
            <a:ext cx="2646362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Skupina 20"/>
          <p:cNvGrpSpPr>
            <a:grpSpLocks/>
          </p:cNvGrpSpPr>
          <p:nvPr/>
        </p:nvGrpSpPr>
        <p:grpSpPr bwMode="auto">
          <a:xfrm>
            <a:off x="-36513" y="0"/>
            <a:ext cx="9020176" cy="6858000"/>
            <a:chOff x="-36511" y="-7"/>
            <a:chExt cx="9022159" cy="6858006"/>
          </a:xfrm>
        </p:grpSpPr>
        <p:sp>
          <p:nvSpPr>
            <p:cNvPr id="7" name="Obdélník 6"/>
            <p:cNvSpPr/>
            <p:nvPr/>
          </p:nvSpPr>
          <p:spPr>
            <a:xfrm rot="16200000">
              <a:off x="-2901033" y="2864515"/>
              <a:ext cx="6858006" cy="112896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b="1" dirty="0">
                  <a:solidFill>
                    <a:schemeClr val="bg1"/>
                  </a:solidFill>
                  <a:cs typeface="Arial" pitchFamily="34" charset="0"/>
                </a:rPr>
                <a:t>    SITEL, spol. s r.o.</a:t>
              </a:r>
            </a:p>
          </p:txBody>
        </p:sp>
        <p:pic>
          <p:nvPicPr>
            <p:cNvPr id="8" name="Obrázek 12" descr="LOGO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70909" y="476243"/>
              <a:ext cx="1314739" cy="7207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042988" y="5084763"/>
            <a:ext cx="2519362" cy="115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latin typeface="Calibri" pitchFamily="34" charset="0"/>
              </a:rPr>
              <a:t>Ing. Pavel Černý</a:t>
            </a:r>
          </a:p>
          <a:p>
            <a:pPr>
              <a:spcBef>
                <a:spcPct val="50000"/>
              </a:spcBef>
            </a:pPr>
            <a:r>
              <a:rPr lang="cs-CZ">
                <a:latin typeface="Calibri" pitchFamily="34" charset="0"/>
              </a:rPr>
              <a:t>Tel: +420 267 198 230</a:t>
            </a:r>
          </a:p>
          <a:p>
            <a:pPr>
              <a:spcBef>
                <a:spcPct val="50000"/>
              </a:spcBef>
            </a:pPr>
            <a:r>
              <a:rPr lang="cs-CZ" sz="1600">
                <a:latin typeface="Calibri" pitchFamily="34" charset="0"/>
              </a:rPr>
              <a:t>Email: pcerny@sitel.cz</a:t>
            </a:r>
          </a:p>
        </p:txBody>
      </p:sp>
      <p:sp>
        <p:nvSpPr>
          <p:cNvPr id="27651" name="Text Box 5"/>
          <p:cNvSpPr>
            <a:spLocks noGrp="1" noChangeArrowheads="1"/>
          </p:cNvSpPr>
          <p:nvPr>
            <p:ph idx="1"/>
          </p:nvPr>
        </p:nvSpPr>
        <p:spPr>
          <a:xfrm>
            <a:off x="1116013" y="1989138"/>
            <a:ext cx="7570787" cy="1754187"/>
          </a:xfr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sz="5400" smtClean="0"/>
              <a:t>Děkuji za pozornost.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cs-CZ" sz="3600" smtClean="0"/>
              <a:t>Anna Biernátová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3492500" y="5084763"/>
            <a:ext cx="2951163" cy="115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latin typeface="Calibri" pitchFamily="34" charset="0"/>
              </a:rPr>
              <a:t>Doc. Ing. Miloš Schlitter, CSc.</a:t>
            </a:r>
          </a:p>
          <a:p>
            <a:pPr>
              <a:spcBef>
                <a:spcPct val="50000"/>
              </a:spcBef>
            </a:pPr>
            <a:r>
              <a:rPr lang="cs-CZ">
                <a:latin typeface="Calibri" pitchFamily="34" charset="0"/>
              </a:rPr>
              <a:t>Tel: +420 267 198 472</a:t>
            </a:r>
          </a:p>
          <a:p>
            <a:pPr>
              <a:spcBef>
                <a:spcPct val="50000"/>
              </a:spcBef>
            </a:pPr>
            <a:r>
              <a:rPr lang="cs-CZ" sz="1600">
                <a:latin typeface="Calibri" pitchFamily="34" charset="0"/>
              </a:rPr>
              <a:t>Email: mschlitter@sitel.cz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443663" y="5084763"/>
            <a:ext cx="2519362" cy="115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latin typeface="Calibri" pitchFamily="34" charset="0"/>
              </a:rPr>
              <a:t>Bc. Anna Biernátová</a:t>
            </a:r>
          </a:p>
          <a:p>
            <a:pPr>
              <a:spcBef>
                <a:spcPct val="50000"/>
              </a:spcBef>
            </a:pPr>
            <a:r>
              <a:rPr lang="cs-CZ">
                <a:latin typeface="Calibri" pitchFamily="34" charset="0"/>
              </a:rPr>
              <a:t>Tel: +420 267 198 335</a:t>
            </a:r>
          </a:p>
          <a:p>
            <a:pPr>
              <a:spcBef>
                <a:spcPct val="50000"/>
              </a:spcBef>
            </a:pPr>
            <a:r>
              <a:rPr lang="cs-CZ" sz="1600">
                <a:latin typeface="Calibri" pitchFamily="34" charset="0"/>
              </a:rPr>
              <a:t>Email: abiernatova@sitel.cz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1116013" y="1600200"/>
            <a:ext cx="6985000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cs-CZ" sz="2000" dirty="0" smtClean="0"/>
              <a:t>Polarizační disperzi (PMD) ovlivňuje mnoho vlivů (teplota, </a:t>
            </a:r>
            <a:r>
              <a:rPr lang="cs-CZ" sz="2000" dirty="0" err="1" smtClean="0"/>
              <a:t>mikro</a:t>
            </a:r>
            <a:r>
              <a:rPr lang="cs-CZ" sz="2000" dirty="0" smtClean="0"/>
              <a:t>- a </a:t>
            </a:r>
            <a:r>
              <a:rPr lang="cs-CZ" sz="2000" dirty="0" err="1" smtClean="0"/>
              <a:t>makroohyby</a:t>
            </a:r>
            <a:r>
              <a:rPr lang="cs-CZ" sz="2000" dirty="0" smtClean="0"/>
              <a:t>) =&gt; nelze ji garantovat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cs-CZ" sz="2000" dirty="0" smtClean="0"/>
              <a:t>Při malých přenosových rychlostech není nutné  PMD měřit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cs-CZ" sz="2000" dirty="0" smtClean="0"/>
              <a:t>PMD začíná kvalitu přenosu negativně ovlivňovat při přenosových rychlostech 10 </a:t>
            </a:r>
            <a:r>
              <a:rPr lang="cs-CZ" sz="2000" dirty="0" err="1" smtClean="0"/>
              <a:t>Gbit</a:t>
            </a:r>
            <a:r>
              <a:rPr lang="cs-CZ" sz="2000" dirty="0" smtClean="0"/>
              <a:t>/s a vyšších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cs-CZ" sz="2000" dirty="0" smtClean="0"/>
              <a:t>U optických tras pro nasazení systémů s přenosovými rychlostmi 10 </a:t>
            </a:r>
            <a:r>
              <a:rPr lang="cs-CZ" sz="2000" dirty="0" err="1" smtClean="0"/>
              <a:t>Gbit</a:t>
            </a:r>
            <a:r>
              <a:rPr lang="cs-CZ" sz="2000" dirty="0" smtClean="0"/>
              <a:t>/s a vyššími (40 </a:t>
            </a:r>
            <a:r>
              <a:rPr lang="cs-CZ" sz="2000" dirty="0" err="1" smtClean="0"/>
              <a:t>Gbit</a:t>
            </a:r>
            <a:r>
              <a:rPr lang="cs-CZ" sz="2000" dirty="0" smtClean="0"/>
              <a:t>/s, 100 </a:t>
            </a:r>
            <a:r>
              <a:rPr lang="cs-CZ" sz="2000" dirty="0" err="1" smtClean="0"/>
              <a:t>Gbit</a:t>
            </a:r>
            <a:r>
              <a:rPr lang="cs-CZ" sz="2000" dirty="0" smtClean="0"/>
              <a:t>/s) je znalost velikosti PMD nezbytná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cs-CZ" sz="2000" dirty="0" smtClean="0"/>
              <a:t>Důležitost velikosti parametru PMD vzrůstá také u analogových TV systémů a WDM přenosových systémů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cs-CZ" sz="2000" dirty="0" smtClean="0"/>
              <a:t>PMD se měří též pro kontrolu kvality nově instalované trasy</a:t>
            </a:r>
          </a:p>
        </p:txBody>
      </p:sp>
      <p:grpSp>
        <p:nvGrpSpPr>
          <p:cNvPr id="14339" name="Skupina 10"/>
          <p:cNvGrpSpPr>
            <a:grpSpLocks/>
          </p:cNvGrpSpPr>
          <p:nvPr/>
        </p:nvGrpSpPr>
        <p:grpSpPr bwMode="auto">
          <a:xfrm>
            <a:off x="-36513" y="0"/>
            <a:ext cx="9180513" cy="6858000"/>
            <a:chOff x="-36513" y="0"/>
            <a:chExt cx="9180513" cy="6858000"/>
          </a:xfrm>
        </p:grpSpPr>
        <p:sp>
          <p:nvSpPr>
            <p:cNvPr id="5" name="Obdélník 4"/>
            <p:cNvSpPr/>
            <p:nvPr/>
          </p:nvSpPr>
          <p:spPr>
            <a:xfrm>
              <a:off x="1116013" y="620713"/>
              <a:ext cx="8027987" cy="5762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2800" b="1" dirty="0">
                  <a:solidFill>
                    <a:srgbClr val="0000FF"/>
                  </a:solidFill>
                  <a:cs typeface="Arial" pitchFamily="34" charset="0"/>
                </a:rPr>
                <a:t>POLARIZAČNÍ DISPERZE</a:t>
              </a:r>
            </a:p>
          </p:txBody>
        </p:sp>
        <p:grpSp>
          <p:nvGrpSpPr>
            <p:cNvPr id="14341" name="Skupina 20"/>
            <p:cNvGrpSpPr>
              <a:grpSpLocks/>
            </p:cNvGrpSpPr>
            <p:nvPr/>
          </p:nvGrpSpPr>
          <p:grpSpPr bwMode="auto">
            <a:xfrm>
              <a:off x="-36513" y="0"/>
              <a:ext cx="9019536" cy="6858000"/>
              <a:chOff x="-36511" y="-7"/>
              <a:chExt cx="9022159" cy="6858006"/>
            </a:xfrm>
          </p:grpSpPr>
          <p:sp>
            <p:nvSpPr>
              <p:cNvPr id="7" name="Obdélník 6"/>
              <p:cNvSpPr/>
              <p:nvPr/>
            </p:nvSpPr>
            <p:spPr>
              <a:xfrm rot="16200000">
                <a:off x="-2900993" y="2864475"/>
                <a:ext cx="6858006" cy="112904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b="1" dirty="0">
                    <a:solidFill>
                      <a:schemeClr val="bg1"/>
                    </a:solidFill>
                    <a:cs typeface="Arial" pitchFamily="34" charset="0"/>
                  </a:rPr>
                  <a:t>    SITEL, spol. s r.o.</a:t>
                </a:r>
              </a:p>
            </p:txBody>
          </p:sp>
          <p:pic>
            <p:nvPicPr>
              <p:cNvPr id="8" name="Obrázek 12" descr="LOGO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671456" y="476243"/>
                <a:ext cx="1314832" cy="72072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>
          <a:xfrm>
            <a:off x="1331913" y="1711325"/>
            <a:ext cx="7354887" cy="4525963"/>
          </a:xfrm>
        </p:spPr>
        <p:txBody>
          <a:bodyPr/>
          <a:lstStyle/>
          <a:p>
            <a:r>
              <a:rPr lang="cs-CZ" sz="2800" dirty="0" smtClean="0"/>
              <a:t>Teplota</a:t>
            </a:r>
          </a:p>
          <a:p>
            <a:r>
              <a:rPr lang="cs-CZ" sz="2800" dirty="0" smtClean="0"/>
              <a:t>Mechanické namáhání</a:t>
            </a:r>
          </a:p>
          <a:p>
            <a:r>
              <a:rPr lang="cs-CZ" sz="2800" dirty="0" smtClean="0"/>
              <a:t>Vibrace</a:t>
            </a:r>
          </a:p>
          <a:p>
            <a:r>
              <a:rPr lang="cs-CZ" sz="2800" dirty="0" smtClean="0"/>
              <a:t>Kvalita vláken při výrobě (geometrie vlákna, průřez vlákna, namáhání při výrobě)</a:t>
            </a:r>
          </a:p>
          <a:p>
            <a:r>
              <a:rPr lang="cs-CZ" sz="2800" dirty="0" smtClean="0"/>
              <a:t>Náhodné procesy</a:t>
            </a:r>
          </a:p>
        </p:txBody>
      </p:sp>
      <p:grpSp>
        <p:nvGrpSpPr>
          <p:cNvPr id="15363" name="Skupina 10"/>
          <p:cNvGrpSpPr>
            <a:grpSpLocks/>
          </p:cNvGrpSpPr>
          <p:nvPr/>
        </p:nvGrpSpPr>
        <p:grpSpPr bwMode="auto">
          <a:xfrm>
            <a:off x="-36513" y="0"/>
            <a:ext cx="9180513" cy="6858000"/>
            <a:chOff x="-36513" y="0"/>
            <a:chExt cx="9180513" cy="6858000"/>
          </a:xfrm>
        </p:grpSpPr>
        <p:sp>
          <p:nvSpPr>
            <p:cNvPr id="5" name="Obdélník 4"/>
            <p:cNvSpPr/>
            <p:nvPr/>
          </p:nvSpPr>
          <p:spPr>
            <a:xfrm>
              <a:off x="1116013" y="620713"/>
              <a:ext cx="8027987" cy="5762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2800" b="1" dirty="0">
                  <a:solidFill>
                    <a:srgbClr val="0000FF"/>
                  </a:solidFill>
                  <a:cs typeface="Arial" pitchFamily="34" charset="0"/>
                </a:rPr>
                <a:t>POLARIZAČNÍ DISPERZE – co ji ovlivňuje</a:t>
              </a:r>
            </a:p>
          </p:txBody>
        </p:sp>
        <p:grpSp>
          <p:nvGrpSpPr>
            <p:cNvPr id="15365" name="Skupina 20"/>
            <p:cNvGrpSpPr>
              <a:grpSpLocks/>
            </p:cNvGrpSpPr>
            <p:nvPr/>
          </p:nvGrpSpPr>
          <p:grpSpPr bwMode="auto">
            <a:xfrm>
              <a:off x="-36513" y="0"/>
              <a:ext cx="9019536" cy="6858000"/>
              <a:chOff x="-36511" y="-7"/>
              <a:chExt cx="9022159" cy="6858006"/>
            </a:xfrm>
          </p:grpSpPr>
          <p:sp>
            <p:nvSpPr>
              <p:cNvPr id="7" name="Obdélník 6"/>
              <p:cNvSpPr/>
              <p:nvPr/>
            </p:nvSpPr>
            <p:spPr>
              <a:xfrm rot="16200000">
                <a:off x="-2900993" y="2864475"/>
                <a:ext cx="6858006" cy="112904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b="1" dirty="0">
                    <a:solidFill>
                      <a:schemeClr val="bg1"/>
                    </a:solidFill>
                    <a:cs typeface="Arial" pitchFamily="34" charset="0"/>
                  </a:rPr>
                  <a:t>    SITEL, spol. s r.o.</a:t>
                </a:r>
              </a:p>
            </p:txBody>
          </p:sp>
          <p:pic>
            <p:nvPicPr>
              <p:cNvPr id="8" name="Obrázek 12" descr="LOGO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671456" y="476243"/>
                <a:ext cx="1314832" cy="72072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pro obsah 11" descr="SAM_295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2377" r="7284"/>
          <a:stretch>
            <a:fillRect/>
          </a:stretch>
        </p:blipFill>
        <p:spPr>
          <a:xfrm>
            <a:off x="4355976" y="3861048"/>
            <a:ext cx="3312368" cy="2615756"/>
          </a:xfrm>
          <a:prstGeom prst="corner">
            <a:avLst>
              <a:gd name="adj1" fmla="val 57841"/>
              <a:gd name="adj2" fmla="val 125998"/>
            </a:avLst>
          </a:prstGeom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1475656" y="1844824"/>
            <a:ext cx="7283152" cy="2664296"/>
          </a:xfrm>
        </p:spPr>
        <p:txBody>
          <a:bodyPr/>
          <a:lstStyle/>
          <a:p>
            <a:r>
              <a:rPr lang="cs-CZ" sz="2000" dirty="0" smtClean="0"/>
              <a:t>Většina „klasických“ měřicích přístrojů určí jako hodnotu PMD číslo, které je výsledkem za celou trasu</a:t>
            </a:r>
          </a:p>
          <a:p>
            <a:r>
              <a:rPr lang="cs-CZ" sz="2000" dirty="0" smtClean="0"/>
              <a:t>Společnost</a:t>
            </a:r>
            <a:r>
              <a:rPr lang="cs-CZ" sz="2000" dirty="0" smtClean="0"/>
              <a:t> SITEL </a:t>
            </a:r>
            <a:r>
              <a:rPr lang="cs-CZ" sz="2000" dirty="0" smtClean="0"/>
              <a:t>vlastní </a:t>
            </a:r>
            <a:r>
              <a:rPr lang="cs-CZ" sz="2000" dirty="0" smtClean="0"/>
              <a:t>distribuovaný </a:t>
            </a:r>
            <a:r>
              <a:rPr lang="cs-CZ" sz="2000" dirty="0" smtClean="0"/>
              <a:t>PMD </a:t>
            </a:r>
            <a:r>
              <a:rPr lang="cs-CZ" sz="2000" dirty="0" smtClean="0"/>
              <a:t>měřicí přístroj</a:t>
            </a:r>
            <a:endParaRPr lang="cs-CZ" sz="2000" dirty="0" smtClean="0"/>
          </a:p>
          <a:p>
            <a:r>
              <a:rPr lang="cs-CZ" sz="2000" dirty="0" smtClean="0"/>
              <a:t>Distribuovaným </a:t>
            </a:r>
            <a:r>
              <a:rPr lang="cs-CZ" sz="2000" dirty="0" smtClean="0"/>
              <a:t>měřením PMD se měří disperze podél celého vlákna =&gt; lze přesně zjistit, ve kterých místech trasy je hodnota PMD  vysoká</a:t>
            </a:r>
          </a:p>
          <a:p>
            <a:endParaRPr lang="cs-CZ" sz="2000" dirty="0" smtClean="0"/>
          </a:p>
          <a:p>
            <a:endParaRPr lang="cs-CZ" sz="2000" dirty="0" smtClean="0"/>
          </a:p>
        </p:txBody>
      </p:sp>
      <p:grpSp>
        <p:nvGrpSpPr>
          <p:cNvPr id="16387" name="Skupina 10"/>
          <p:cNvGrpSpPr>
            <a:grpSpLocks/>
          </p:cNvGrpSpPr>
          <p:nvPr/>
        </p:nvGrpSpPr>
        <p:grpSpPr bwMode="auto">
          <a:xfrm>
            <a:off x="-36513" y="0"/>
            <a:ext cx="9180513" cy="6858000"/>
            <a:chOff x="-36513" y="0"/>
            <a:chExt cx="9180513" cy="6858000"/>
          </a:xfrm>
        </p:grpSpPr>
        <p:sp>
          <p:nvSpPr>
            <p:cNvPr id="5" name="Obdélník 4"/>
            <p:cNvSpPr/>
            <p:nvPr/>
          </p:nvSpPr>
          <p:spPr>
            <a:xfrm>
              <a:off x="1116013" y="549275"/>
              <a:ext cx="8027987" cy="6477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2400" b="1" dirty="0">
                  <a:solidFill>
                    <a:srgbClr val="0000FF"/>
                  </a:solidFill>
                  <a:cs typeface="Arial" pitchFamily="34" charset="0"/>
                </a:rPr>
                <a:t>POLARIZAČNÍ DISPERZE PODÉL CELÉHO VLÁKNA</a:t>
              </a:r>
            </a:p>
          </p:txBody>
        </p:sp>
        <p:grpSp>
          <p:nvGrpSpPr>
            <p:cNvPr id="16389" name="Skupina 20"/>
            <p:cNvGrpSpPr>
              <a:grpSpLocks/>
            </p:cNvGrpSpPr>
            <p:nvPr/>
          </p:nvGrpSpPr>
          <p:grpSpPr bwMode="auto">
            <a:xfrm>
              <a:off x="-36513" y="0"/>
              <a:ext cx="9019536" cy="6858000"/>
              <a:chOff x="-36511" y="-7"/>
              <a:chExt cx="9022159" cy="6858006"/>
            </a:xfrm>
          </p:grpSpPr>
          <p:sp>
            <p:nvSpPr>
              <p:cNvPr id="7" name="Obdélník 6"/>
              <p:cNvSpPr/>
              <p:nvPr/>
            </p:nvSpPr>
            <p:spPr>
              <a:xfrm rot="16200000">
                <a:off x="-2900993" y="2864475"/>
                <a:ext cx="6858006" cy="112904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b="1" dirty="0">
                    <a:solidFill>
                      <a:schemeClr val="bg1"/>
                    </a:solidFill>
                    <a:cs typeface="Arial" pitchFamily="34" charset="0"/>
                  </a:rPr>
                  <a:t>    SITEL, spol. s r.o.</a:t>
                </a:r>
              </a:p>
            </p:txBody>
          </p:sp>
          <p:pic>
            <p:nvPicPr>
              <p:cNvPr id="8" name="Obrázek 12" descr="LOGO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71456" y="476243"/>
                <a:ext cx="1314832" cy="72072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1403647" y="1557338"/>
            <a:ext cx="3240361" cy="48959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dirty="0" smtClean="0"/>
              <a:t>Samotné </a:t>
            </a:r>
            <a:r>
              <a:rPr lang="cs-CZ" sz="2000" dirty="0" smtClean="0"/>
              <a:t>měření probíhá s předřadným a zařadným vláknem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Dosah měření je do </a:t>
            </a:r>
            <a:r>
              <a:rPr lang="cs-CZ" sz="2000" dirty="0" smtClean="0"/>
              <a:t>70 </a:t>
            </a:r>
            <a:r>
              <a:rPr lang="cs-CZ" sz="2000" dirty="0" smtClean="0"/>
              <a:t>km, v případě delší trasy se měří z obou konců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Měření jednoho </a:t>
            </a:r>
            <a:r>
              <a:rPr lang="cs-CZ" sz="2000" dirty="0" smtClean="0"/>
              <a:t>vlákna z jedné strany </a:t>
            </a:r>
            <a:r>
              <a:rPr lang="cs-CZ" sz="2000" dirty="0" smtClean="0"/>
              <a:t>trvá cca 20 – 60 </a:t>
            </a:r>
            <a:r>
              <a:rPr lang="cs-CZ" sz="2000" dirty="0" smtClean="0"/>
              <a:t>minut</a:t>
            </a:r>
            <a:endParaRPr lang="cs-CZ" sz="2000" dirty="0" smtClean="0"/>
          </a:p>
          <a:p>
            <a:pPr>
              <a:lnSpc>
                <a:spcPct val="90000"/>
              </a:lnSpc>
            </a:pPr>
            <a:r>
              <a:rPr lang="cs-CZ" sz="2000" dirty="0" smtClean="0"/>
              <a:t>Měřicí přístroj musí být před měřením teplotně stabilizován</a:t>
            </a:r>
          </a:p>
          <a:p>
            <a:pPr>
              <a:lnSpc>
                <a:spcPct val="90000"/>
              </a:lnSpc>
            </a:pPr>
            <a:endParaRPr lang="cs-CZ" sz="2600" dirty="0" smtClean="0"/>
          </a:p>
        </p:txBody>
      </p:sp>
      <p:pic>
        <p:nvPicPr>
          <p:cNvPr id="18435" name="Zástupný symbol pro obsah 11" descr="SAM_295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  <p:grpSp>
        <p:nvGrpSpPr>
          <p:cNvPr id="18436" name="Skupina 10"/>
          <p:cNvGrpSpPr>
            <a:grpSpLocks/>
          </p:cNvGrpSpPr>
          <p:nvPr/>
        </p:nvGrpSpPr>
        <p:grpSpPr bwMode="auto">
          <a:xfrm>
            <a:off x="-36513" y="0"/>
            <a:ext cx="9180513" cy="6858000"/>
            <a:chOff x="-36513" y="0"/>
            <a:chExt cx="9180513" cy="6858000"/>
          </a:xfrm>
        </p:grpSpPr>
        <p:sp>
          <p:nvSpPr>
            <p:cNvPr id="5" name="Obdélník 4"/>
            <p:cNvSpPr/>
            <p:nvPr/>
          </p:nvSpPr>
          <p:spPr>
            <a:xfrm>
              <a:off x="1116013" y="549275"/>
              <a:ext cx="8027987" cy="6477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3200" b="1" dirty="0">
                  <a:solidFill>
                    <a:srgbClr val="0000FF"/>
                  </a:solidFill>
                  <a:cs typeface="Arial" pitchFamily="34" charset="0"/>
                </a:rPr>
                <a:t>FTB – 5600: VÝHODY A ÚSKALÍ</a:t>
              </a:r>
            </a:p>
          </p:txBody>
        </p:sp>
        <p:grpSp>
          <p:nvGrpSpPr>
            <p:cNvPr id="18438" name="Skupina 20"/>
            <p:cNvGrpSpPr>
              <a:grpSpLocks/>
            </p:cNvGrpSpPr>
            <p:nvPr/>
          </p:nvGrpSpPr>
          <p:grpSpPr bwMode="auto">
            <a:xfrm>
              <a:off x="-36513" y="0"/>
              <a:ext cx="8947528" cy="6858000"/>
              <a:chOff x="-36511" y="-7"/>
              <a:chExt cx="8950130" cy="6858006"/>
            </a:xfrm>
          </p:grpSpPr>
          <p:sp>
            <p:nvSpPr>
              <p:cNvPr id="7" name="Obdélník 6"/>
              <p:cNvSpPr/>
              <p:nvPr/>
            </p:nvSpPr>
            <p:spPr>
              <a:xfrm rot="16200000">
                <a:off x="-2900993" y="2864475"/>
                <a:ext cx="6858006" cy="112904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b="1" dirty="0">
                    <a:solidFill>
                      <a:schemeClr val="bg1"/>
                    </a:solidFill>
                    <a:cs typeface="Arial" pitchFamily="34" charset="0"/>
                  </a:rPr>
                  <a:t>    SITEL, spol. s r.o.</a:t>
                </a:r>
              </a:p>
            </p:txBody>
          </p:sp>
          <p:pic>
            <p:nvPicPr>
              <p:cNvPr id="8" name="Obrázek 12" descr="LOGO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98410" y="476243"/>
                <a:ext cx="1314832" cy="72072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9458" name="Zástupný symbol pro obsah 9" descr="P-OTDR_vyskov_c_stred-vlakno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32" t="3331" b="8389"/>
          <a:stretch>
            <a:fillRect/>
          </a:stretch>
        </p:blipFill>
        <p:spPr>
          <a:xfrm>
            <a:off x="1258888" y="1773238"/>
            <a:ext cx="7634287" cy="3816350"/>
          </a:xfrm>
        </p:spPr>
      </p:pic>
      <p:grpSp>
        <p:nvGrpSpPr>
          <p:cNvPr id="19459" name="Skupina 10"/>
          <p:cNvGrpSpPr>
            <a:grpSpLocks/>
          </p:cNvGrpSpPr>
          <p:nvPr/>
        </p:nvGrpSpPr>
        <p:grpSpPr bwMode="auto">
          <a:xfrm>
            <a:off x="-36513" y="0"/>
            <a:ext cx="9180513" cy="6858000"/>
            <a:chOff x="-36513" y="0"/>
            <a:chExt cx="9180513" cy="6858000"/>
          </a:xfrm>
        </p:grpSpPr>
        <p:sp>
          <p:nvSpPr>
            <p:cNvPr id="6" name="Obdélník 5"/>
            <p:cNvSpPr/>
            <p:nvPr/>
          </p:nvSpPr>
          <p:spPr>
            <a:xfrm>
              <a:off x="1116013" y="620713"/>
              <a:ext cx="8027987" cy="5762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2000" b="1" dirty="0">
                  <a:solidFill>
                    <a:srgbClr val="0000FF"/>
                  </a:solidFill>
                  <a:cs typeface="Arial" pitchFamily="34" charset="0"/>
                </a:rPr>
                <a:t>PŘÍKLAD: MĚŘENÍ NA ZÁVĚSNÝCH OPTICKÝCH KABELECH</a:t>
              </a:r>
            </a:p>
          </p:txBody>
        </p:sp>
        <p:grpSp>
          <p:nvGrpSpPr>
            <p:cNvPr id="19461" name="Skupina 20"/>
            <p:cNvGrpSpPr>
              <a:grpSpLocks/>
            </p:cNvGrpSpPr>
            <p:nvPr/>
          </p:nvGrpSpPr>
          <p:grpSpPr bwMode="auto">
            <a:xfrm>
              <a:off x="-36513" y="0"/>
              <a:ext cx="9019536" cy="6858000"/>
              <a:chOff x="-36511" y="-7"/>
              <a:chExt cx="9022159" cy="6858006"/>
            </a:xfrm>
          </p:grpSpPr>
          <p:sp>
            <p:nvSpPr>
              <p:cNvPr id="8" name="Obdélník 7"/>
              <p:cNvSpPr/>
              <p:nvPr/>
            </p:nvSpPr>
            <p:spPr>
              <a:xfrm rot="16200000">
                <a:off x="-2900993" y="2864475"/>
                <a:ext cx="6858006" cy="112904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b="1" dirty="0">
                    <a:solidFill>
                      <a:schemeClr val="bg1"/>
                    </a:solidFill>
                    <a:cs typeface="Arial" pitchFamily="34" charset="0"/>
                  </a:rPr>
                  <a:t>    SITEL, spol. s r.o.</a:t>
                </a:r>
              </a:p>
            </p:txBody>
          </p:sp>
          <p:pic>
            <p:nvPicPr>
              <p:cNvPr id="9" name="Obrázek 12" descr="LOGO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71456" y="476243"/>
                <a:ext cx="1314832" cy="72072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412875"/>
            <a:ext cx="4713287" cy="2303463"/>
          </a:xfrm>
        </p:spPr>
      </p:pic>
      <p:sp>
        <p:nvSpPr>
          <p:cNvPr id="20483" name="Zástupný symbol pro obsah 16"/>
          <p:cNvSpPr>
            <a:spLocks noGrp="1"/>
          </p:cNvSpPr>
          <p:nvPr>
            <p:ph sz="half" idx="2"/>
          </p:nvPr>
        </p:nvSpPr>
        <p:spPr>
          <a:xfrm>
            <a:off x="6227763" y="1557338"/>
            <a:ext cx="2916237" cy="4525962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cs-CZ" sz="1800" smtClean="0"/>
              <a:t>Špatně: reflektogram  s nedostatečným počtem vzorkování a polarizací</a:t>
            </a:r>
          </a:p>
          <a:p>
            <a:pPr marL="342900" lvl="1" indent="-342900">
              <a:buFont typeface="Arial" charset="0"/>
              <a:buChar char="•"/>
            </a:pPr>
            <a:endParaRPr lang="cs-CZ" sz="1800" smtClean="0"/>
          </a:p>
          <a:p>
            <a:pPr marL="342900" lvl="1" indent="-342900">
              <a:buFont typeface="Arial" charset="0"/>
              <a:buChar char="•"/>
            </a:pPr>
            <a:endParaRPr lang="cs-CZ" sz="1800" smtClean="0"/>
          </a:p>
          <a:p>
            <a:pPr marL="342900" lvl="1" indent="-342900">
              <a:buFont typeface="Arial" charset="0"/>
              <a:buChar char="•"/>
            </a:pPr>
            <a:endParaRPr lang="cs-CZ" sz="1800" smtClean="0"/>
          </a:p>
          <a:p>
            <a:pPr marL="342900" lvl="1" indent="-342900">
              <a:buFont typeface="Arial" charset="0"/>
              <a:buChar char="•"/>
            </a:pPr>
            <a:endParaRPr lang="cs-CZ" sz="1800" smtClean="0"/>
          </a:p>
          <a:p>
            <a:pPr marL="342900" lvl="1" indent="-342900">
              <a:buFont typeface="Arial" charset="0"/>
              <a:buChar char="•"/>
            </a:pPr>
            <a:endParaRPr lang="cs-CZ" sz="1800" smtClean="0"/>
          </a:p>
          <a:p>
            <a:r>
              <a:rPr lang="cs-CZ" sz="1800" smtClean="0"/>
              <a:t>Lépe: vyšší počet vzorkování a polarizací</a:t>
            </a:r>
          </a:p>
        </p:txBody>
      </p:sp>
      <p:grpSp>
        <p:nvGrpSpPr>
          <p:cNvPr id="20484" name="Skupina 10"/>
          <p:cNvGrpSpPr>
            <a:grpSpLocks/>
          </p:cNvGrpSpPr>
          <p:nvPr/>
        </p:nvGrpSpPr>
        <p:grpSpPr bwMode="auto">
          <a:xfrm>
            <a:off x="-36513" y="0"/>
            <a:ext cx="9180513" cy="6858000"/>
            <a:chOff x="-36513" y="0"/>
            <a:chExt cx="9180513" cy="6858000"/>
          </a:xfrm>
        </p:grpSpPr>
        <p:sp>
          <p:nvSpPr>
            <p:cNvPr id="5" name="Obdélník 4"/>
            <p:cNvSpPr/>
            <p:nvPr/>
          </p:nvSpPr>
          <p:spPr>
            <a:xfrm>
              <a:off x="1116013" y="620713"/>
              <a:ext cx="8027987" cy="5762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cs-CZ" sz="2000" b="1" dirty="0" smtClean="0">
                  <a:solidFill>
                    <a:srgbClr val="0000FF"/>
                  </a:solidFill>
                  <a:cs typeface="Arial" charset="0"/>
                </a:rPr>
                <a:t>PŘÍKLADY PRVNÍCH POKUSŮ</a:t>
              </a:r>
              <a:endParaRPr lang="cs-CZ" sz="2000" b="1" dirty="0">
                <a:solidFill>
                  <a:srgbClr val="FF0000"/>
                </a:solidFill>
                <a:cs typeface="Arial" charset="0"/>
              </a:endParaRPr>
            </a:p>
          </p:txBody>
        </p:sp>
        <p:grpSp>
          <p:nvGrpSpPr>
            <p:cNvPr id="20487" name="Skupina 20"/>
            <p:cNvGrpSpPr>
              <a:grpSpLocks/>
            </p:cNvGrpSpPr>
            <p:nvPr/>
          </p:nvGrpSpPr>
          <p:grpSpPr bwMode="auto">
            <a:xfrm>
              <a:off x="-36513" y="0"/>
              <a:ext cx="9019536" cy="6858000"/>
              <a:chOff x="-36511" y="-7"/>
              <a:chExt cx="9022159" cy="6858006"/>
            </a:xfrm>
          </p:grpSpPr>
          <p:sp>
            <p:nvSpPr>
              <p:cNvPr id="7" name="Obdélník 6"/>
              <p:cNvSpPr/>
              <p:nvPr/>
            </p:nvSpPr>
            <p:spPr>
              <a:xfrm rot="16200000">
                <a:off x="-2900993" y="2864475"/>
                <a:ext cx="6858006" cy="112904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b="1" dirty="0">
                    <a:solidFill>
                      <a:schemeClr val="bg1"/>
                    </a:solidFill>
                    <a:cs typeface="Arial" pitchFamily="34" charset="0"/>
                  </a:rPr>
                  <a:t>    SITEL, spol. s r.o.</a:t>
                </a:r>
              </a:p>
            </p:txBody>
          </p:sp>
          <p:pic>
            <p:nvPicPr>
              <p:cNvPr id="8" name="Obrázek 12" descr="LOGO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71456" y="476243"/>
                <a:ext cx="1314832" cy="72072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3789363"/>
            <a:ext cx="47799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grpSp>
        <p:nvGrpSpPr>
          <p:cNvPr id="21506" name="Skupina 10"/>
          <p:cNvGrpSpPr>
            <a:grpSpLocks/>
          </p:cNvGrpSpPr>
          <p:nvPr/>
        </p:nvGrpSpPr>
        <p:grpSpPr bwMode="auto">
          <a:xfrm>
            <a:off x="-36513" y="0"/>
            <a:ext cx="9180513" cy="6858000"/>
            <a:chOff x="-36513" y="0"/>
            <a:chExt cx="9180513" cy="6858000"/>
          </a:xfrm>
        </p:grpSpPr>
        <p:sp>
          <p:nvSpPr>
            <p:cNvPr id="5" name="Obdélník 4"/>
            <p:cNvSpPr/>
            <p:nvPr/>
          </p:nvSpPr>
          <p:spPr>
            <a:xfrm>
              <a:off x="1116013" y="549275"/>
              <a:ext cx="8027987" cy="6477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2400" b="1" dirty="0">
                  <a:solidFill>
                    <a:srgbClr val="0000FF"/>
                  </a:solidFill>
                  <a:cs typeface="Arial" pitchFamily="34" charset="0"/>
                </a:rPr>
                <a:t>PŘÍKLAD: NÁMĚR ZÁVĚSNÉHO KABELU</a:t>
              </a:r>
            </a:p>
          </p:txBody>
        </p:sp>
        <p:grpSp>
          <p:nvGrpSpPr>
            <p:cNvPr id="21511" name="Skupina 20"/>
            <p:cNvGrpSpPr>
              <a:grpSpLocks/>
            </p:cNvGrpSpPr>
            <p:nvPr/>
          </p:nvGrpSpPr>
          <p:grpSpPr bwMode="auto">
            <a:xfrm>
              <a:off x="-36513" y="0"/>
              <a:ext cx="8947528" cy="6858000"/>
              <a:chOff x="-36511" y="-7"/>
              <a:chExt cx="8950130" cy="6858006"/>
            </a:xfrm>
          </p:grpSpPr>
          <p:sp>
            <p:nvSpPr>
              <p:cNvPr id="7" name="Obdélník 6"/>
              <p:cNvSpPr/>
              <p:nvPr/>
            </p:nvSpPr>
            <p:spPr>
              <a:xfrm rot="16200000">
                <a:off x="-2900993" y="2864475"/>
                <a:ext cx="6858006" cy="112904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b="1" dirty="0">
                    <a:solidFill>
                      <a:schemeClr val="bg1"/>
                    </a:solidFill>
                    <a:cs typeface="Arial" pitchFamily="34" charset="0"/>
                  </a:rPr>
                  <a:t>    SITEL, spol. s r.o.</a:t>
                </a:r>
              </a:p>
            </p:txBody>
          </p:sp>
          <p:pic>
            <p:nvPicPr>
              <p:cNvPr id="8" name="Obrázek 12" descr="LOGO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98410" y="476243"/>
                <a:ext cx="1314832" cy="72072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341438"/>
            <a:ext cx="4932362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9388" y="3500438"/>
            <a:ext cx="5035550" cy="2160587"/>
          </a:xfrm>
        </p:spPr>
      </p:pic>
      <p:pic>
        <p:nvPicPr>
          <p:cNvPr id="21509" name="Zástupný symbol pro obsah 10" descr="Snímek obrazovky-3.pn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572000" y="2420938"/>
            <a:ext cx="4572000" cy="2074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2530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600200"/>
            <a:ext cx="3529012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400" smtClean="0"/>
              <a:t>Prvotní PMD trasy</a:t>
            </a:r>
          </a:p>
          <a:p>
            <a:pPr>
              <a:buFont typeface="Arial" charset="0"/>
              <a:buNone/>
            </a:pPr>
            <a:r>
              <a:rPr lang="cs-CZ" sz="1400" smtClean="0"/>
              <a:t>(před opravou):</a:t>
            </a:r>
          </a:p>
          <a:p>
            <a:pPr>
              <a:buFont typeface="Arial" charset="0"/>
              <a:buNone/>
            </a:pPr>
            <a:r>
              <a:rPr lang="cs-CZ" sz="1400" smtClean="0"/>
              <a:t>4,190 ps		</a:t>
            </a:r>
          </a:p>
          <a:p>
            <a:pPr>
              <a:buFont typeface="Arial" charset="0"/>
              <a:buNone/>
            </a:pPr>
            <a:r>
              <a:rPr lang="cs-CZ" sz="1400" smtClean="0">
                <a:solidFill>
                  <a:srgbClr val="FF0000"/>
                </a:solidFill>
              </a:rPr>
              <a:t>koeficient</a:t>
            </a:r>
            <a:r>
              <a:rPr lang="cs-CZ" sz="1400" smtClean="0"/>
              <a:t> PMD:</a:t>
            </a:r>
          </a:p>
          <a:p>
            <a:pPr>
              <a:buFont typeface="Arial" charset="0"/>
              <a:buNone/>
            </a:pPr>
            <a:r>
              <a:rPr lang="cs-CZ" sz="1400" smtClean="0"/>
              <a:t> 2,159 ps/√km</a:t>
            </a:r>
          </a:p>
          <a:p>
            <a:pPr>
              <a:buFont typeface="Arial" charset="0"/>
              <a:buNone/>
            </a:pPr>
            <a:endParaRPr lang="cs-CZ" sz="1400" smtClean="0"/>
          </a:p>
          <a:p>
            <a:pPr>
              <a:buFont typeface="Arial" charset="0"/>
              <a:buNone/>
            </a:pPr>
            <a:r>
              <a:rPr lang="cs-CZ" sz="1400" smtClean="0"/>
              <a:t>PMD po opravě:</a:t>
            </a:r>
          </a:p>
          <a:p>
            <a:pPr>
              <a:buFont typeface="Arial" charset="0"/>
              <a:buNone/>
            </a:pPr>
            <a:r>
              <a:rPr lang="cs-CZ" sz="1400" smtClean="0"/>
              <a:t>0,050 ps		</a:t>
            </a:r>
          </a:p>
          <a:p>
            <a:pPr>
              <a:buFont typeface="Arial" charset="0"/>
              <a:buNone/>
            </a:pPr>
            <a:r>
              <a:rPr lang="cs-CZ" sz="1400" smtClean="0">
                <a:solidFill>
                  <a:srgbClr val="FF0000"/>
                </a:solidFill>
              </a:rPr>
              <a:t>koeficient</a:t>
            </a:r>
            <a:r>
              <a:rPr lang="cs-CZ" sz="1400" smtClean="0"/>
              <a:t> PMD:</a:t>
            </a:r>
          </a:p>
          <a:p>
            <a:pPr>
              <a:buFont typeface="Arial" charset="0"/>
              <a:buNone/>
            </a:pPr>
            <a:r>
              <a:rPr lang="cs-CZ" sz="1400" smtClean="0"/>
              <a:t> 0,0259 ps/√km</a:t>
            </a:r>
          </a:p>
          <a:p>
            <a:pPr>
              <a:buFont typeface="Arial" charset="0"/>
              <a:buNone/>
            </a:pPr>
            <a:endParaRPr lang="cs-CZ" smtClean="0"/>
          </a:p>
          <a:p>
            <a:pPr>
              <a:buFont typeface="Arial" charset="0"/>
              <a:buNone/>
            </a:pPr>
            <a:endParaRPr lang="cs-CZ" smtClean="0"/>
          </a:p>
        </p:txBody>
      </p:sp>
      <p:sp>
        <p:nvSpPr>
          <p:cNvPr id="22531" name="Zástupný symbol pro obsah 13"/>
          <p:cNvSpPr>
            <a:spLocks noGrp="1"/>
          </p:cNvSpPr>
          <p:nvPr>
            <p:ph sz="half" idx="2"/>
          </p:nvPr>
        </p:nvSpPr>
        <p:spPr>
          <a:xfrm>
            <a:off x="5580063" y="1600200"/>
            <a:ext cx="3106737" cy="4525963"/>
          </a:xfrm>
        </p:spPr>
        <p:txBody>
          <a:bodyPr/>
          <a:lstStyle/>
          <a:p>
            <a:endParaRPr lang="cs-CZ" smtClean="0"/>
          </a:p>
        </p:txBody>
      </p:sp>
      <p:grpSp>
        <p:nvGrpSpPr>
          <p:cNvPr id="22532" name="Skupina 10"/>
          <p:cNvGrpSpPr>
            <a:grpSpLocks/>
          </p:cNvGrpSpPr>
          <p:nvPr/>
        </p:nvGrpSpPr>
        <p:grpSpPr bwMode="auto">
          <a:xfrm>
            <a:off x="-180975" y="-242888"/>
            <a:ext cx="9180513" cy="6858001"/>
            <a:chOff x="-36513" y="0"/>
            <a:chExt cx="9180513" cy="6858000"/>
          </a:xfrm>
        </p:grpSpPr>
        <p:sp>
          <p:nvSpPr>
            <p:cNvPr id="5" name="Obdélník 4"/>
            <p:cNvSpPr/>
            <p:nvPr/>
          </p:nvSpPr>
          <p:spPr>
            <a:xfrm>
              <a:off x="1116012" y="620713"/>
              <a:ext cx="8027988" cy="7477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2400" b="1" dirty="0">
                  <a:solidFill>
                    <a:srgbClr val="0000FF"/>
                  </a:solidFill>
                  <a:cs typeface="Arial" pitchFamily="34" charset="0"/>
                </a:rPr>
                <a:t>PŘÍKLAD: OPRAVA REÁLNÉ TRASY</a:t>
              </a:r>
            </a:p>
          </p:txBody>
        </p:sp>
        <p:grpSp>
          <p:nvGrpSpPr>
            <p:cNvPr id="22535" name="Skupina 20"/>
            <p:cNvGrpSpPr>
              <a:grpSpLocks/>
            </p:cNvGrpSpPr>
            <p:nvPr/>
          </p:nvGrpSpPr>
          <p:grpSpPr bwMode="auto">
            <a:xfrm>
              <a:off x="-36513" y="0"/>
              <a:ext cx="9180512" cy="6858000"/>
              <a:chOff x="-36511" y="-7"/>
              <a:chExt cx="9183182" cy="6858006"/>
            </a:xfrm>
          </p:grpSpPr>
          <p:sp>
            <p:nvSpPr>
              <p:cNvPr id="7" name="Obdélník 6"/>
              <p:cNvSpPr/>
              <p:nvPr/>
            </p:nvSpPr>
            <p:spPr>
              <a:xfrm rot="16200000">
                <a:off x="-2900993" y="2864475"/>
                <a:ext cx="6858006" cy="112904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b="1" dirty="0">
                    <a:solidFill>
                      <a:schemeClr val="bg1"/>
                    </a:solidFill>
                    <a:cs typeface="Arial" pitchFamily="34" charset="0"/>
                  </a:rPr>
                  <a:t>    SITEL, spol. s r.o.</a:t>
                </a:r>
              </a:p>
            </p:txBody>
          </p:sp>
          <p:pic>
            <p:nvPicPr>
              <p:cNvPr id="8" name="Obrázek 12" descr="LOGO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831840" y="476244"/>
                <a:ext cx="1314832" cy="72072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981075"/>
            <a:ext cx="601027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613</Words>
  <Application>Microsoft Office PowerPoint</Application>
  <PresentationFormat>Předvádění na obrazovce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 Zkušenosti z měření PMD podél optických tras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Mereni rozlozeni PMD podel optickYch tras</dc:title>
  <dc:creator>Biernátová Anna</dc:creator>
  <cp:lastModifiedBy>abiernatova</cp:lastModifiedBy>
  <cp:revision>207</cp:revision>
  <dcterms:created xsi:type="dcterms:W3CDTF">2013-05-24T13:17:10Z</dcterms:created>
  <dcterms:modified xsi:type="dcterms:W3CDTF">2013-10-23T19:50:18Z</dcterms:modified>
</cp:coreProperties>
</file>